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352" r:id="rId7"/>
    <p:sldId id="1300" r:id="rId8"/>
    <p:sldId id="1284" r:id="rId9"/>
    <p:sldId id="1285" r:id="rId10"/>
    <p:sldId id="1286" r:id="rId11"/>
    <p:sldId id="1287" r:id="rId12"/>
    <p:sldId id="1292" r:id="rId13"/>
    <p:sldId id="1294" r:id="rId14"/>
    <p:sldId id="1295" r:id="rId15"/>
    <p:sldId id="1297" r:id="rId16"/>
    <p:sldId id="1288" r:id="rId17"/>
    <p:sldId id="1249" r:id="rId18"/>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27" d="100"/>
          <a:sy n="127" d="100"/>
        </p:scale>
        <p:origin x="442" y="96"/>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2">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74" r:id="rId8"/>
    <p:sldLayoutId id="2147483687" r:id="rId9"/>
    <p:sldLayoutId id="214748370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9096"/>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101110" y="3938020"/>
            <a:ext cx="2339921"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dirty="0">
                <a:solidFill>
                  <a:schemeClr val="tx1"/>
                </a:solidFill>
              </a:rPr>
              <a:t>:ARUN KUMAR S</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:622021243007</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Paavai College o</a:t>
            </a:r>
            <a:r>
              <a:rPr lang="en-US" sz="1100" dirty="0">
                <a:solidFill>
                  <a:schemeClr val="tx1"/>
                </a:solidFill>
              </a:rPr>
              <a:t>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541422"/>
            <a:ext cx="7886430" cy="493294"/>
          </a:xfrm>
        </p:spPr>
        <p:txBody>
          <a:bodyPr/>
          <a:lstStyle/>
          <a:p>
            <a:pPr algn="ctr"/>
            <a:r>
              <a:rPr lang="en-US" sz="2400" b="1" dirty="0"/>
              <a:t>Find-Bus-Page</a:t>
            </a:r>
          </a:p>
        </p:txBody>
      </p:sp>
      <p:pic>
        <p:nvPicPr>
          <p:cNvPr id="5" name="Picture 4">
            <a:extLst>
              <a:ext uri="{FF2B5EF4-FFF2-40B4-BE49-F238E27FC236}">
                <a16:creationId xmlns:a16="http://schemas.microsoft.com/office/drawing/2014/main" id="{F1FCD77D-D705-BCD1-59AD-618CA02D8F69}"/>
              </a:ext>
            </a:extLst>
          </p:cNvPr>
          <p:cNvPicPr>
            <a:picLocks noChangeAspect="1"/>
          </p:cNvPicPr>
          <p:nvPr/>
        </p:nvPicPr>
        <p:blipFill>
          <a:blip r:embed="rId2"/>
          <a:stretch>
            <a:fillRect/>
          </a:stretch>
        </p:blipFill>
        <p:spPr>
          <a:xfrm>
            <a:off x="0" y="1010653"/>
            <a:ext cx="9144000" cy="4088536"/>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556371" y="444944"/>
            <a:ext cx="7886430" cy="624183"/>
          </a:xfrm>
        </p:spPr>
        <p:txBody>
          <a:bodyPr/>
          <a:lstStyle/>
          <a:p>
            <a:pPr algn="ctr"/>
            <a:r>
              <a:rPr lang="en-US" sz="2400" b="1" dirty="0"/>
              <a:t>See-Booking-Page</a:t>
            </a:r>
          </a:p>
        </p:txBody>
      </p:sp>
      <p:pic>
        <p:nvPicPr>
          <p:cNvPr id="5" name="Picture 4">
            <a:extLst>
              <a:ext uri="{FF2B5EF4-FFF2-40B4-BE49-F238E27FC236}">
                <a16:creationId xmlns:a16="http://schemas.microsoft.com/office/drawing/2014/main" id="{9CC34ADC-EF8A-E3CC-D75D-A8291B9B7193}"/>
              </a:ext>
            </a:extLst>
          </p:cNvPr>
          <p:cNvPicPr>
            <a:picLocks noChangeAspect="1"/>
          </p:cNvPicPr>
          <p:nvPr/>
        </p:nvPicPr>
        <p:blipFill>
          <a:blip r:embed="rId2"/>
          <a:stretch>
            <a:fillRect/>
          </a:stretch>
        </p:blipFill>
        <p:spPr>
          <a:xfrm>
            <a:off x="0" y="968542"/>
            <a:ext cx="9144000" cy="4102769"/>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4" name="TextBox 3">
            <a:extLst>
              <a:ext uri="{FF2B5EF4-FFF2-40B4-BE49-F238E27FC236}">
                <a16:creationId xmlns:a16="http://schemas.microsoft.com/office/drawing/2014/main" id="{623E9259-E221-8FD7-C720-B335F2090558}"/>
              </a:ext>
            </a:extLst>
          </p:cNvPr>
          <p:cNvSpPr txBox="1"/>
          <p:nvPr/>
        </p:nvSpPr>
        <p:spPr>
          <a:xfrm>
            <a:off x="574507" y="1311689"/>
            <a:ext cx="6157161" cy="2893100"/>
          </a:xfrm>
          <a:prstGeom prst="rect">
            <a:avLst/>
          </a:prstGeom>
          <a:noFill/>
        </p:spPr>
        <p:txBody>
          <a:bodyPr wrap="square">
            <a:spAutoFit/>
          </a:bodyPr>
          <a:lstStyle/>
          <a:p>
            <a:pPr marL="285750" indent="-285750">
              <a:buFont typeface="Wingdings" panose="05000000000000000000" pitchFamily="2" charset="2"/>
              <a:buChar char="ü"/>
            </a:pPr>
            <a:r>
              <a:rPr lang="en-IN" sz="1400" dirty="0"/>
              <a:t>Mobile Application Development</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Dynamic Pricing</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Predictive Analytics</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Integration with Travel Partners</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Real-time Tracking and Alerts</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Multi-language Support</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Accessibility Features</a:t>
            </a:r>
          </a:p>
        </p:txBody>
      </p:sp>
    </p:spTree>
    <p:extLst>
      <p:ext uri="{BB962C8B-B14F-4D97-AF65-F5344CB8AC3E}">
        <p14:creationId xmlns:p14="http://schemas.microsoft.com/office/powerpoint/2010/main"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2BAB5D6A-F903-F69B-D48E-78FA43C5B708}"/>
              </a:ext>
            </a:extLst>
          </p:cNvPr>
          <p:cNvSpPr txBox="1"/>
          <p:nvPr/>
        </p:nvSpPr>
        <p:spPr>
          <a:xfrm>
            <a:off x="409074" y="1392144"/>
            <a:ext cx="8241631" cy="2462213"/>
          </a:xfrm>
          <a:prstGeom prst="rect">
            <a:avLst/>
          </a:prstGeom>
          <a:noFill/>
        </p:spPr>
        <p:txBody>
          <a:bodyPr wrap="square">
            <a:spAutoFit/>
          </a:bodyPr>
          <a:lstStyle/>
          <a:p>
            <a:pPr marL="285750" indent="-285750">
              <a:buFont typeface="Wingdings" panose="05000000000000000000" pitchFamily="2" charset="2"/>
              <a:buChar char="v"/>
            </a:pPr>
            <a:r>
              <a:rPr lang="en-GB" sz="14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p:txBody>
      </p:sp>
    </p:spTree>
    <p:extLst>
      <p:ext uri="{BB962C8B-B14F-4D97-AF65-F5344CB8AC3E}">
        <p14:creationId xmlns:p14="http://schemas.microsoft.com/office/powerpoint/2010/main"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C449A3B3-8D4E-E9A1-B1E8-A96C46F59924}"/>
              </a:ext>
            </a:extLst>
          </p:cNvPr>
          <p:cNvSpPr txBox="1"/>
          <p:nvPr/>
        </p:nvSpPr>
        <p:spPr>
          <a:xfrm>
            <a:off x="421105" y="1353239"/>
            <a:ext cx="7760369" cy="1815882"/>
          </a:xfrm>
          <a:prstGeom prst="rect">
            <a:avLst/>
          </a:prstGeom>
          <a:noFill/>
        </p:spPr>
        <p:txBody>
          <a:bodyPr wrap="square">
            <a:spAutoFit/>
          </a:bodyPr>
          <a:lstStyle/>
          <a:p>
            <a:pPr marL="285750" indent="-285750">
              <a:buFont typeface="Wingdings" panose="05000000000000000000" pitchFamily="2" charset="2"/>
              <a:buChar char="Ø"/>
            </a:pPr>
            <a:r>
              <a:rPr lang="en-GB" sz="1400" dirty="0"/>
              <a:t>The bus reservation system serves as a critical component in the transportation industry, facilitating efficient travel arrangements for passengers.</a:t>
            </a:r>
          </a:p>
          <a:p>
            <a:pPr marL="285750" indent="-285750">
              <a:buFont typeface="Wingdings" panose="05000000000000000000" pitchFamily="2" charset="2"/>
              <a:buChar char="Ø"/>
            </a:pPr>
            <a:endParaRPr lang="en-GB" sz="1400" dirty="0"/>
          </a:p>
          <a:p>
            <a:pPr marL="285750" indent="-285750">
              <a:buFont typeface="Wingdings" panose="05000000000000000000" pitchFamily="2" charset="2"/>
              <a:buChar char="Ø"/>
            </a:pPr>
            <a:r>
              <a:rPr lang="en-GB" sz="1400" dirty="0"/>
              <a:t>This abstract outlines the key functionalities and features of a modernized bus reservation system aimed at enhancing the overall travel experience.</a:t>
            </a:r>
          </a:p>
          <a:p>
            <a:pPr marL="285750" indent="-285750">
              <a:buFont typeface="Wingdings" panose="05000000000000000000" pitchFamily="2" charset="2"/>
              <a:buChar char="Ø"/>
            </a:pPr>
            <a:endParaRPr lang="en-GB" sz="1400" dirty="0"/>
          </a:p>
          <a:p>
            <a:pPr marL="285750" indent="-285750">
              <a:buFont typeface="Wingdings" panose="05000000000000000000" pitchFamily="2" charset="2"/>
              <a:buChar char="Ø"/>
            </a:pPr>
            <a:r>
              <a:rPr lang="en-GB" sz="1400" dirty="0"/>
              <a:t>The proposed system incorporates advanced technologies to streamline the booking process, optimize resource utilization, and ensure passenger satisfaction</a:t>
            </a:r>
            <a:endParaRPr lang="en-US"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DCCD0841-61EE-06A9-EECB-6B353BFA9A46}"/>
              </a:ext>
            </a:extLst>
          </p:cNvPr>
          <p:cNvSpPr txBox="1"/>
          <p:nvPr/>
        </p:nvSpPr>
        <p:spPr>
          <a:xfrm>
            <a:off x="282742" y="1131097"/>
            <a:ext cx="8795084" cy="3508653"/>
          </a:xfrm>
          <a:prstGeom prst="rect">
            <a:avLst/>
          </a:prstGeom>
          <a:noFill/>
        </p:spPr>
        <p:txBody>
          <a:bodyPr wrap="square">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endParaRPr lang="en-GB" sz="1600" dirty="0"/>
          </a:p>
          <a:p>
            <a:pPr marL="285750" lvl="7" indent="-285750">
              <a:buFont typeface="Wingdings" panose="05000000000000000000" pitchFamily="2" charset="2"/>
              <a:buChar char="ü"/>
            </a:pPr>
            <a:r>
              <a:rPr lang="en-IN" sz="1600" dirty="0"/>
              <a:t>Complex Booking Process</a:t>
            </a:r>
          </a:p>
          <a:p>
            <a:pPr marL="285750" lvl="7"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Accessibility</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Inaccurate Scheduling and Tracking</a:t>
            </a:r>
          </a:p>
          <a:p>
            <a:pPr marL="285750" lvl="3" indent="-285750">
              <a:buFont typeface="Wingdings" panose="05000000000000000000" pitchFamily="2" charset="2"/>
              <a:buChar char="ü"/>
            </a:pPr>
            <a:endParaRPr lang="en-IN" dirty="0"/>
          </a:p>
          <a:p>
            <a:pPr marL="285750" lvl="3" indent="-285750">
              <a:buFont typeface="Wingdings" panose="05000000000000000000" pitchFamily="2" charset="2"/>
              <a:buChar char="ü"/>
            </a:pPr>
            <a:r>
              <a:rPr lang="en-IN" sz="1600" dirty="0"/>
              <a:t>Inefficient Resource Management</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D6D4EF2F-5B5A-1D2B-9E03-7FEE92090783}"/>
              </a:ext>
            </a:extLst>
          </p:cNvPr>
          <p:cNvSpPr txBox="1"/>
          <p:nvPr/>
        </p:nvSpPr>
        <p:spPr>
          <a:xfrm>
            <a:off x="240631" y="1338565"/>
            <a:ext cx="8542421" cy="2462213"/>
          </a:xfrm>
          <a:prstGeom prst="rect">
            <a:avLst/>
          </a:prstGeom>
          <a:noFill/>
        </p:spPr>
        <p:txBody>
          <a:bodyPr wrap="square">
            <a:spAutoFit/>
          </a:bodyPr>
          <a:lstStyle/>
          <a:p>
            <a:pPr marL="285750" indent="-285750">
              <a:buFont typeface="Wingdings" panose="05000000000000000000" pitchFamily="2" charset="2"/>
              <a:buChar char="v"/>
            </a:pPr>
            <a:r>
              <a:rPr lang="en-GB" sz="1400" dirty="0"/>
              <a:t>Streamline the booking process: Develop an intuitive interface for users to search routes, check seat availability, and make reservations seamlessly.</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Enhance accessibility: Implement features catering to passengers with disabilities or special needs to ensure inclusivity and compliance with regulatory standards.</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Improve accuracy in scheduling and tracking: Integrate real-time tracking systems to provide accurate arrival/departure information, enhancing passenger trust and satisfaction.</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Optimize resource management: Develop tools for effective allocation of vehicles and personnel to minimize operational costs and maximize asset utilization.</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C942DA68-B9D9-BB0A-89C0-E55892D387B9}"/>
              </a:ext>
            </a:extLst>
          </p:cNvPr>
          <p:cNvSpPr txBox="1"/>
          <p:nvPr/>
        </p:nvSpPr>
        <p:spPr>
          <a:xfrm>
            <a:off x="342900" y="1265813"/>
            <a:ext cx="8578516" cy="3108543"/>
          </a:xfrm>
          <a:prstGeom prst="rect">
            <a:avLst/>
          </a:prstGeom>
          <a:noFill/>
        </p:spPr>
        <p:txBody>
          <a:bodyPr wrap="square">
            <a:spAutoFit/>
          </a:bodyPr>
          <a:lstStyle/>
          <a:p>
            <a:r>
              <a:rPr lang="en-GB" sz="14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endParaRPr lang="en-GB" sz="1400" dirty="0"/>
          </a:p>
          <a:p>
            <a:pPr marL="285750" indent="-285750">
              <a:buFont typeface="Wingdings" panose="05000000000000000000" pitchFamily="2" charset="2"/>
              <a:buChar char="ü"/>
            </a:pPr>
            <a:r>
              <a:rPr lang="en-IN" sz="1400" dirty="0"/>
              <a:t>User Interface</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Authentication and Authorization</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Bus and Route Management</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Booking and Reservation</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Ticket 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9F9953F3-403D-117B-251F-7C6C9EE70366}"/>
              </a:ext>
            </a:extLst>
          </p:cNvPr>
          <p:cNvSpPr txBox="1"/>
          <p:nvPr/>
        </p:nvSpPr>
        <p:spPr>
          <a:xfrm>
            <a:off x="228600" y="1070105"/>
            <a:ext cx="9089858" cy="3539430"/>
          </a:xfrm>
          <a:prstGeom prst="rect">
            <a:avLst/>
          </a:prstGeom>
          <a:noFill/>
        </p:spPr>
        <p:txBody>
          <a:bodyPr wrap="square">
            <a:spAutoFit/>
          </a:bodyPr>
          <a:lstStyle/>
          <a:p>
            <a:r>
              <a:rPr lang="en-GB" dirty="0"/>
              <a:t>To model a bus reservation system, we can consider the following entities and their attributes:</a:t>
            </a:r>
          </a:p>
          <a:p>
            <a:r>
              <a:rPr lang="en-GB" b="1" dirty="0"/>
              <a:t>User</a:t>
            </a:r>
            <a:r>
              <a:rPr lang="en-GB" dirty="0"/>
              <a:t>:</a:t>
            </a:r>
          </a:p>
          <a:p>
            <a:pPr lvl="1"/>
            <a:r>
              <a:rPr lang="en-GB" dirty="0"/>
              <a:t>Attributes: user id, username, email, password, role (customer or administrator), etc.</a:t>
            </a:r>
          </a:p>
          <a:p>
            <a:pPr lvl="1"/>
            <a:endParaRPr lang="en-GB" dirty="0"/>
          </a:p>
          <a:p>
            <a:r>
              <a:rPr lang="en-GB" b="1" dirty="0"/>
              <a:t>Bus</a:t>
            </a:r>
            <a:r>
              <a:rPr lang="en-GB" dirty="0"/>
              <a:t>:</a:t>
            </a:r>
          </a:p>
          <a:p>
            <a:pPr lvl="1"/>
            <a:r>
              <a:rPr lang="en-GB" dirty="0"/>
              <a:t>Attributes: bus id, bus name, bus type, total seats, etc.</a:t>
            </a:r>
          </a:p>
          <a:p>
            <a:pPr lvl="1"/>
            <a:endParaRPr lang="en-GB" dirty="0"/>
          </a:p>
          <a:p>
            <a:r>
              <a:rPr lang="en-GB" b="1" dirty="0"/>
              <a:t>Route</a:t>
            </a:r>
            <a:r>
              <a:rPr lang="en-GB" dirty="0"/>
              <a:t>:</a:t>
            </a:r>
          </a:p>
          <a:p>
            <a:pPr lvl="1"/>
            <a:r>
              <a:rPr lang="en-GB" dirty="0"/>
              <a:t>Attributes: route id, origin, destination, distance, etc.</a:t>
            </a:r>
          </a:p>
          <a:p>
            <a:pPr lvl="1"/>
            <a:endParaRPr lang="en-GB" dirty="0"/>
          </a:p>
          <a:p>
            <a:r>
              <a:rPr lang="en-GB" b="1" dirty="0"/>
              <a:t>Booking</a:t>
            </a:r>
            <a:r>
              <a:rPr lang="en-GB" dirty="0"/>
              <a:t>:</a:t>
            </a:r>
          </a:p>
          <a:p>
            <a:pPr lvl="1"/>
            <a:r>
              <a:rPr lang="en-GB" dirty="0"/>
              <a:t>Attributes: booking id, user id (foreign key referencing User), bus id (foreign key referencing Bus), route id (foreign key referencing Route), booking date, status (confirmed, cancelled, pending), etc.</a:t>
            </a:r>
          </a:p>
          <a:p>
            <a:pPr lvl="1"/>
            <a:endParaRPr lang="en-GB" dirty="0"/>
          </a:p>
          <a:p>
            <a:r>
              <a:rPr lang="en-GB" b="1" dirty="0"/>
              <a:t>Seat</a:t>
            </a:r>
            <a:r>
              <a:rPr lang="en-GB" dirty="0"/>
              <a:t>:</a:t>
            </a:r>
          </a:p>
          <a:p>
            <a:pPr lvl="1"/>
            <a:r>
              <a:rPr lang="en-GB" dirty="0"/>
              <a:t>Attributes: seat id, bus id (foreign key referencing Bus), seat number, availability, etc.</a:t>
            </a:r>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dirty="0"/>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505326" y="1058779"/>
            <a:ext cx="8013032" cy="3850105"/>
          </a:xfrm>
        </p:spPr>
        <p:txBody>
          <a:bodyPr/>
          <a:lstStyle/>
          <a:p>
            <a:endParaRPr lang="en-US" dirty="0"/>
          </a:p>
        </p:txBody>
      </p:sp>
      <p:pic>
        <p:nvPicPr>
          <p:cNvPr id="6" name="Picture 5">
            <a:extLst>
              <a:ext uri="{FF2B5EF4-FFF2-40B4-BE49-F238E27FC236}">
                <a16:creationId xmlns:a16="http://schemas.microsoft.com/office/drawing/2014/main" id="{9F2544EC-6F97-C085-D76C-FAD63E91B34F}"/>
              </a:ext>
            </a:extLst>
          </p:cNvPr>
          <p:cNvPicPr>
            <a:picLocks noChangeAspect="1"/>
          </p:cNvPicPr>
          <p:nvPr/>
        </p:nvPicPr>
        <p:blipFill>
          <a:blip r:embed="rId2"/>
          <a:stretch>
            <a:fillRect/>
          </a:stretch>
        </p:blipFill>
        <p:spPr>
          <a:xfrm>
            <a:off x="0" y="1027953"/>
            <a:ext cx="9144000" cy="4115547"/>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www.w3.org/XML/1998/namespace"/>
    <ds:schemaRef ds:uri="c0fa2617-96bd-425d-8578-e93563fe37c5"/>
    <ds:schemaRef ds:uri="http://schemas.microsoft.com/office/2006/documentManagement/types"/>
    <ds:schemaRef ds:uri="http://schemas.microsoft.com/office/2006/metadata/properties"/>
    <ds:schemaRef ds:uri="http://purl.org/dc/terms/"/>
    <ds:schemaRef ds:uri="http://purl.org/dc/elements/1.1/"/>
    <ds:schemaRef ds:uri="http://schemas.microsoft.com/office/infopath/2007/PartnerControls"/>
    <ds:schemaRef ds:uri="http://schemas.openxmlformats.org/package/2006/metadata/core-properties"/>
    <ds:schemaRef ds:uri="9162bd5b-4ed9-4da3-b376-05204580ba3f"/>
    <ds:schemaRef ds:uri="http://purl.org/dc/dcmityp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64</TotalTime>
  <Words>655</Words>
  <Application>Microsoft Office PowerPoint</Application>
  <PresentationFormat>On-screen Show (16:9)</PresentationFormat>
  <Paragraphs>101</Paragraphs>
  <Slides>14</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22"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Find-Bus-Page</vt:lpstr>
      <vt:lpstr>See-Booking-Page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Hariharan P</cp:lastModifiedBy>
  <cp:revision>11</cp:revision>
  <dcterms:modified xsi:type="dcterms:W3CDTF">2024-04-09T15:59:29Z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